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3" r:id="rId3"/>
    <p:sldId id="259" r:id="rId4"/>
    <p:sldId id="277" r:id="rId5"/>
    <p:sldId id="260" r:id="rId6"/>
    <p:sldId id="261" r:id="rId7"/>
    <p:sldId id="278" r:id="rId8"/>
    <p:sldId id="262" r:id="rId9"/>
    <p:sldId id="264" r:id="rId10"/>
    <p:sldId id="266" r:id="rId11"/>
    <p:sldId id="265" r:id="rId12"/>
    <p:sldId id="268" r:id="rId13"/>
    <p:sldId id="270" r:id="rId14"/>
    <p:sldId id="271" r:id="rId15"/>
    <p:sldId id="274" r:id="rId16"/>
    <p:sldId id="273" r:id="rId17"/>
    <p:sldId id="275" r:id="rId18"/>
    <p:sldId id="276" r:id="rId1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 snapToObjects="1">
      <p:cViewPr varScale="1">
        <p:scale>
          <a:sx n="105" d="100"/>
          <a:sy n="105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3E4BE-7335-244E-8C8E-DC03E90F0026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C978-6E5D-E246-8273-8B9E6921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38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22961-79C8-6442-AF07-D004F6E8D817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4AD4D-B548-8B4E-824D-B466687F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AD4D-B548-8B4E-824D-B466687F70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8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3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4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DB5-4921-6042-964D-40390ED56367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8DB5-4921-6042-964D-40390ED56367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7488-7C07-E041-9975-C1C5189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2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994" y="5034762"/>
            <a:ext cx="1761249" cy="1761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993" y="267252"/>
            <a:ext cx="3979601" cy="2017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4389883"/>
            <a:ext cx="3948991" cy="2468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017" y="4428320"/>
            <a:ext cx="3382415" cy="2367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47" y="2502098"/>
            <a:ext cx="2788792" cy="1394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067" y="2285078"/>
            <a:ext cx="3066937" cy="1929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5341" y="2285077"/>
            <a:ext cx="3026979" cy="27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Gene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95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The sum of all </a:t>
            </a:r>
            <a:r>
              <a:rPr lang="en-US" sz="3600" i="1" dirty="0">
                <a:solidFill>
                  <a:srgbClr val="3366FF"/>
                </a:solidFill>
              </a:rPr>
              <a:t>alleles </a:t>
            </a:r>
            <a:r>
              <a:rPr lang="en-US" sz="3600" i="1" dirty="0"/>
              <a:t>in a given </a:t>
            </a:r>
            <a:r>
              <a:rPr lang="en-US" sz="3600" i="1" dirty="0">
                <a:solidFill>
                  <a:srgbClr val="3366FF"/>
                </a:solidFill>
              </a:rPr>
              <a:t>population </a:t>
            </a:r>
          </a:p>
        </p:txBody>
      </p:sp>
      <p:pic>
        <p:nvPicPr>
          <p:cNvPr id="29" name="Picture 28" descr="Screen Shot 2016-06-09 at 1.5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18" y="2290907"/>
            <a:ext cx="4772683" cy="44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46132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permanent </a:t>
            </a:r>
            <a:r>
              <a:rPr lang="en-US" dirty="0">
                <a:solidFill>
                  <a:srgbClr val="3366FF"/>
                </a:solidFill>
              </a:rPr>
              <a:t>change</a:t>
            </a:r>
            <a:r>
              <a:rPr lang="en-US" dirty="0"/>
              <a:t> in a gene or chromosome.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3" y="3061531"/>
            <a:ext cx="6680231" cy="33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46132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permanent </a:t>
            </a:r>
            <a:r>
              <a:rPr lang="en-US" dirty="0">
                <a:solidFill>
                  <a:srgbClr val="3366FF"/>
                </a:solidFill>
              </a:rPr>
              <a:t>change</a:t>
            </a:r>
            <a:r>
              <a:rPr lang="en-US" dirty="0"/>
              <a:t> in the base sequence of the DNA.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57376"/>
            <a:ext cx="8229600" cy="3309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Mutant </a:t>
            </a:r>
            <a:br>
              <a:rPr lang="en-US" sz="2800" dirty="0"/>
            </a:br>
            <a:r>
              <a:rPr lang="en-US" sz="2800" i="1" dirty="0"/>
              <a:t>organism with a characteristic resulting from a mutation </a:t>
            </a:r>
          </a:p>
          <a:p>
            <a:r>
              <a:rPr lang="en-US" sz="2800" dirty="0"/>
              <a:t>Two main types of mutations </a:t>
            </a:r>
            <a:br>
              <a:rPr lang="en-US" sz="2800" dirty="0"/>
            </a:br>
            <a:r>
              <a:rPr lang="en-US" sz="2800" i="1" dirty="0"/>
              <a:t>Gene &amp; chromosomal </a:t>
            </a:r>
          </a:p>
          <a:p>
            <a:r>
              <a:rPr lang="en-US" sz="2800" dirty="0"/>
              <a:t>Can occur randomly or can be induced </a:t>
            </a:r>
          </a:p>
          <a:p>
            <a:endParaRPr lang="en-US" sz="2800" i="1" dirty="0"/>
          </a:p>
          <a:p>
            <a:pPr marL="0" indent="0">
              <a:buNone/>
            </a:pPr>
            <a:endParaRPr lang="en-US" sz="2800" i="1" dirty="0"/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8810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Mutagens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00202"/>
            <a:ext cx="7997467" cy="1200404"/>
          </a:xfrm>
        </p:spPr>
        <p:txBody>
          <a:bodyPr>
            <a:normAutofit/>
          </a:bodyPr>
          <a:lstStyle/>
          <a:p>
            <a:r>
              <a:rPr lang="en-US" dirty="0"/>
              <a:t>Mutagens/mutagenic agents </a:t>
            </a:r>
            <a:br>
              <a:rPr lang="en-US" dirty="0"/>
            </a:br>
            <a:r>
              <a:rPr lang="en-US" i="1" dirty="0">
                <a:solidFill>
                  <a:srgbClr val="3366FF"/>
                </a:solidFill>
              </a:rPr>
              <a:t>increase the rate of mutations </a:t>
            </a:r>
          </a:p>
          <a:p>
            <a:endParaRPr lang="en-US" i="1" dirty="0">
              <a:solidFill>
                <a:srgbClr val="3366FF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68" y="2942436"/>
            <a:ext cx="4575263" cy="33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Mutagens</a:t>
            </a:r>
          </a:p>
        </p:txBody>
      </p:sp>
      <p:pic>
        <p:nvPicPr>
          <p:cNvPr id="16" name="Picture 15" descr="Screen Shot 2016-06-09 at 2.53.2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57" y="1250971"/>
            <a:ext cx="7564195" cy="52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6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7893088" cy="2992095"/>
          </a:xfrm>
        </p:spPr>
        <p:txBody>
          <a:bodyPr/>
          <a:lstStyle/>
          <a:p>
            <a:r>
              <a:rPr lang="en-US" dirty="0"/>
              <a:t>Affects body cells</a:t>
            </a:r>
          </a:p>
          <a:p>
            <a:r>
              <a:rPr lang="en-US" dirty="0"/>
              <a:t>Only the individual is affected</a:t>
            </a:r>
          </a:p>
          <a:p>
            <a:r>
              <a:rPr lang="en-US" dirty="0"/>
              <a:t>Involved in cancerous growths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Somatic Mutations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023" y="1600201"/>
            <a:ext cx="1876779" cy="1407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25183"/>
            <a:ext cx="4296920" cy="2876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3253"/>
          <a:stretch/>
        </p:blipFill>
        <p:spPr>
          <a:xfrm>
            <a:off x="5427689" y="3477228"/>
            <a:ext cx="3503307" cy="32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Germline 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Mutations occur in gamete cells</a:t>
            </a:r>
          </a:p>
          <a:p>
            <a:r>
              <a:rPr lang="en-US" dirty="0"/>
              <a:t>Individual normally not affected</a:t>
            </a:r>
          </a:p>
          <a:p>
            <a:r>
              <a:rPr lang="en-US" dirty="0"/>
              <a:t>Passed on to offspring </a:t>
            </a:r>
          </a:p>
          <a:p>
            <a:r>
              <a:rPr lang="en-US" dirty="0"/>
              <a:t>Affected embryos are naturally aborted</a:t>
            </a:r>
          </a:p>
          <a:p>
            <a:r>
              <a:rPr lang="en-US" dirty="0" err="1"/>
              <a:t>Eg</a:t>
            </a:r>
            <a:r>
              <a:rPr lang="en-US" dirty="0"/>
              <a:t>. PKU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75" y="4227445"/>
            <a:ext cx="3733076" cy="2484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39523"/>
            <a:ext cx="1654656" cy="1086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6019"/>
          <a:stretch/>
        </p:blipFill>
        <p:spPr>
          <a:xfrm>
            <a:off x="2111859" y="4397864"/>
            <a:ext cx="3055519" cy="20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0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What is the name given to a group of organisms of the same species living together in a particular place at a particular time?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Define a gene pool 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What are the two main types of mutations?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Name one difference between somatic and germline mutations</a:t>
            </a:r>
          </a:p>
        </p:txBody>
      </p:sp>
    </p:spTree>
    <p:extLst>
      <p:ext uri="{BB962C8B-B14F-4D97-AF65-F5344CB8AC3E}">
        <p14:creationId xmlns:p14="http://schemas.microsoft.com/office/powerpoint/2010/main" val="191310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Population</a:t>
            </a:r>
            <a:br>
              <a:rPr lang="en-US" dirty="0">
                <a:solidFill>
                  <a:srgbClr val="3366FF"/>
                </a:solidFill>
              </a:rPr>
            </a:br>
            <a:endParaRPr lang="en-US" dirty="0">
              <a:solidFill>
                <a:srgbClr val="3366FF"/>
              </a:solidFill>
            </a:endParaRPr>
          </a:p>
          <a:p>
            <a:pPr marL="514350" indent="-514350">
              <a:buFont typeface="Arial"/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The sum of all alleles in a given population </a:t>
            </a:r>
            <a:br>
              <a:rPr lang="en-US" dirty="0">
                <a:solidFill>
                  <a:srgbClr val="3366FF"/>
                </a:solidFill>
              </a:rPr>
            </a:br>
            <a:endParaRPr lang="en-US" dirty="0">
              <a:solidFill>
                <a:srgbClr val="3366FF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Gene and chromosomal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3366FF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Somatic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i="1" dirty="0">
                <a:solidFill>
                  <a:srgbClr val="3366FF"/>
                </a:solidFill>
              </a:rPr>
              <a:t>individuals affected, occurs in body cells</a:t>
            </a:r>
            <a:br>
              <a:rPr lang="en-US" i="1" dirty="0">
                <a:solidFill>
                  <a:srgbClr val="3366FF"/>
                </a:solidFill>
              </a:rPr>
            </a:br>
            <a:r>
              <a:rPr lang="en-US" dirty="0">
                <a:solidFill>
                  <a:srgbClr val="3366FF"/>
                </a:solidFill>
              </a:rPr>
              <a:t>Germline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i="1" dirty="0">
                <a:solidFill>
                  <a:srgbClr val="3366FF"/>
                </a:solidFill>
              </a:rPr>
              <a:t>offspring affected, occurs in gametes</a:t>
            </a:r>
          </a:p>
        </p:txBody>
      </p:sp>
    </p:spTree>
    <p:extLst>
      <p:ext uri="{BB962C8B-B14F-4D97-AF65-F5344CB8AC3E}">
        <p14:creationId xmlns:p14="http://schemas.microsoft.com/office/powerpoint/2010/main" val="152045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32" y="2443538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0090"/>
                </a:solidFill>
              </a:rPr>
              <a:t>Genetics</a:t>
            </a:r>
          </a:p>
        </p:txBody>
      </p:sp>
    </p:spTree>
    <p:extLst>
      <p:ext uri="{BB962C8B-B14F-4D97-AF65-F5344CB8AC3E}">
        <p14:creationId xmlns:p14="http://schemas.microsoft.com/office/powerpoint/2010/main" val="393874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DNA stand for?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Where is it found?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are the building blocks of a DNA molecule? (Clue: bases)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would you describe the structure?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3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074"/>
          <a:stretch/>
        </p:blipFill>
        <p:spPr>
          <a:xfrm>
            <a:off x="1235146" y="0"/>
            <a:ext cx="6071355" cy="68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7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are genes found?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are genes made of?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the function of a gene? </a:t>
            </a:r>
          </a:p>
        </p:txBody>
      </p:sp>
    </p:spTree>
    <p:extLst>
      <p:ext uri="{BB962C8B-B14F-4D97-AF65-F5344CB8AC3E}">
        <p14:creationId xmlns:p14="http://schemas.microsoft.com/office/powerpoint/2010/main" val="117624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chromosomes made of?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many chromosomes are found in human cells? Is it the same for all cells?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the relationship between chromosomes, DNA and genes? </a:t>
            </a:r>
          </a:p>
        </p:txBody>
      </p:sp>
    </p:spTree>
    <p:extLst>
      <p:ext uri="{BB962C8B-B14F-4D97-AF65-F5344CB8AC3E}">
        <p14:creationId xmlns:p14="http://schemas.microsoft.com/office/powerpoint/2010/main" val="306814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673100"/>
            <a:ext cx="76200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9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Alleles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alleles?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a dominant allele? What is a recessive allele? And how is it represented?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does it mean to be heterozygous?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about homozygous? </a:t>
            </a:r>
          </a:p>
        </p:txBody>
      </p:sp>
    </p:spTree>
    <p:extLst>
      <p:ext uri="{BB962C8B-B14F-4D97-AF65-F5344CB8AC3E}">
        <p14:creationId xmlns:p14="http://schemas.microsoft.com/office/powerpoint/2010/main" val="207204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Population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A population is a group of organisms of the </a:t>
            </a:r>
            <a:r>
              <a:rPr lang="en-US" sz="3600" i="1" dirty="0">
                <a:solidFill>
                  <a:srgbClr val="3366FF"/>
                </a:solidFill>
              </a:rPr>
              <a:t>same species</a:t>
            </a:r>
            <a:r>
              <a:rPr lang="en-US" sz="3600" i="1" dirty="0"/>
              <a:t> living </a:t>
            </a:r>
            <a:r>
              <a:rPr lang="en-US" sz="3600" i="1" dirty="0">
                <a:solidFill>
                  <a:srgbClr val="3366FF"/>
                </a:solidFill>
              </a:rPr>
              <a:t>together</a:t>
            </a:r>
            <a:r>
              <a:rPr lang="en-US" sz="3600" i="1" dirty="0"/>
              <a:t> in a particular </a:t>
            </a:r>
            <a:r>
              <a:rPr lang="en-US" sz="3600" i="1" dirty="0">
                <a:solidFill>
                  <a:srgbClr val="3366FF"/>
                </a:solidFill>
              </a:rPr>
              <a:t>place</a:t>
            </a:r>
            <a:r>
              <a:rPr lang="en-US" sz="3600" i="1" dirty="0"/>
              <a:t> at a particular </a:t>
            </a:r>
            <a:r>
              <a:rPr lang="en-US" sz="3600" i="1" dirty="0">
                <a:solidFill>
                  <a:srgbClr val="3366FF"/>
                </a:solidFill>
              </a:rPr>
              <a:t>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80" y="3439721"/>
            <a:ext cx="3119127" cy="3119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543" y="3814840"/>
            <a:ext cx="2963508" cy="22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352</Words>
  <Application>Microsoft Macintosh PowerPoint</Application>
  <PresentationFormat>On-screen Show (4:3)</PresentationFormat>
  <Paragraphs>57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Genetics</vt:lpstr>
      <vt:lpstr>DNA</vt:lpstr>
      <vt:lpstr>PowerPoint Presentation</vt:lpstr>
      <vt:lpstr>Genes</vt:lpstr>
      <vt:lpstr>Chromosomes</vt:lpstr>
      <vt:lpstr>PowerPoint Presentation</vt:lpstr>
      <vt:lpstr>Alleles</vt:lpstr>
      <vt:lpstr>Population </vt:lpstr>
      <vt:lpstr>Gene pools</vt:lpstr>
      <vt:lpstr>Mutations</vt:lpstr>
      <vt:lpstr>Mutations</vt:lpstr>
      <vt:lpstr>Mutagens</vt:lpstr>
      <vt:lpstr>Mutagens</vt:lpstr>
      <vt:lpstr>Somatic Mutations</vt:lpstr>
      <vt:lpstr>Germline mutations</vt:lpstr>
      <vt:lpstr>Quick quiz</vt:lpstr>
      <vt:lpstr>Quick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pools &amp; Mutations</dc:title>
  <dc:creator>Sandy Tu</dc:creator>
  <cp:lastModifiedBy>MOREY David [John Forrest Secondary College]</cp:lastModifiedBy>
  <cp:revision>30</cp:revision>
  <cp:lastPrinted>2016-06-09T00:01:51Z</cp:lastPrinted>
  <dcterms:created xsi:type="dcterms:W3CDTF">2016-06-08T03:33:38Z</dcterms:created>
  <dcterms:modified xsi:type="dcterms:W3CDTF">2020-06-04T03:47:14Z</dcterms:modified>
</cp:coreProperties>
</file>